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1"/>
  </p:notesMasterIdLst>
  <p:handoutMasterIdLst>
    <p:handoutMasterId r:id="rId42"/>
  </p:handoutMasterIdLst>
  <p:sldIdLst>
    <p:sldId id="1393" r:id="rId8"/>
    <p:sldId id="1750" r:id="rId9"/>
    <p:sldId id="1518" r:id="rId10"/>
    <p:sldId id="1765" r:id="rId11"/>
    <p:sldId id="1753" r:id="rId12"/>
    <p:sldId id="1756" r:id="rId13"/>
    <p:sldId id="1751" r:id="rId14"/>
    <p:sldId id="1766" r:id="rId15"/>
    <p:sldId id="1757" r:id="rId16"/>
    <p:sldId id="1778" r:id="rId17"/>
    <p:sldId id="1779" r:id="rId18"/>
    <p:sldId id="1752" r:id="rId19"/>
    <p:sldId id="1538" r:id="rId20"/>
    <p:sldId id="1780" r:id="rId21"/>
    <p:sldId id="1575" r:id="rId22"/>
    <p:sldId id="1781" r:id="rId23"/>
    <p:sldId id="1574" r:id="rId24"/>
    <p:sldId id="1578" r:id="rId25"/>
    <p:sldId id="1582" r:id="rId26"/>
    <p:sldId id="1580" r:id="rId27"/>
    <p:sldId id="1577" r:id="rId28"/>
    <p:sldId id="1782" r:id="rId29"/>
    <p:sldId id="1755" r:id="rId30"/>
    <p:sldId id="1759" r:id="rId31"/>
    <p:sldId id="1758" r:id="rId32"/>
    <p:sldId id="1745" r:id="rId33"/>
    <p:sldId id="1747" r:id="rId34"/>
    <p:sldId id="1760" r:id="rId35"/>
    <p:sldId id="1761" r:id="rId36"/>
    <p:sldId id="1717" r:id="rId37"/>
    <p:sldId id="1615" r:id="rId38"/>
    <p:sldId id="1764" r:id="rId39"/>
    <p:sldId id="1754" r:id="rId4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50"/>
            <p14:sldId id="1518"/>
            <p14:sldId id="1765"/>
            <p14:sldId id="1753"/>
            <p14:sldId id="1756"/>
            <p14:sldId id="1751"/>
            <p14:sldId id="1766"/>
            <p14:sldId id="1757"/>
            <p14:sldId id="1778"/>
            <p14:sldId id="1779"/>
            <p14:sldId id="1752"/>
            <p14:sldId id="1538"/>
            <p14:sldId id="1780"/>
            <p14:sldId id="1575"/>
            <p14:sldId id="1781"/>
            <p14:sldId id="1574"/>
            <p14:sldId id="1578"/>
            <p14:sldId id="1582"/>
            <p14:sldId id="1580"/>
            <p14:sldId id="1577"/>
            <p14:sldId id="1782"/>
            <p14:sldId id="1755"/>
            <p14:sldId id="1759"/>
            <p14:sldId id="1758"/>
            <p14:sldId id="1745"/>
            <p14:sldId id="1747"/>
            <p14:sldId id="1760"/>
            <p14:sldId id="1761"/>
          </p14:sldIdLst>
        </p14:section>
        <p14:section name="Finalizando" id="{CF622469-3E87-46BA-8ED6-912C47B00EF3}">
          <p14:sldIdLst>
            <p14:sldId id="1717"/>
            <p14:sldId id="1615"/>
            <p14:sldId id="1764"/>
            <p14:sldId id="1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9472" autoAdjust="0"/>
  </p:normalViewPr>
  <p:slideViewPr>
    <p:cSldViewPr>
      <p:cViewPr varScale="1">
        <p:scale>
          <a:sx n="81" d="100"/>
          <a:sy n="81" d="100"/>
        </p:scale>
        <p:origin x="653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9/14/2024 2:36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0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94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41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66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48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9/14/2024 2:36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861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9/14/2024 2:36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7991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7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58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2:36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9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3:57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9/14/2024 3:58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14/09/2024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14/09/2024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Kubernetes_DevPiraWkndCapivari-2024-09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atogroffe/Kubernetes_DevPiraWkndCapivari-2024-0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5637" y="525462"/>
            <a:ext cx="11201400" cy="1872045"/>
          </a:xfrm>
        </p:spPr>
        <p:txBody>
          <a:bodyPr/>
          <a:lstStyle/>
          <a:p>
            <a:r>
              <a:rPr lang="pt-BR" sz="6600" b="1" dirty="0" err="1"/>
              <a:t>Kubernetes</a:t>
            </a:r>
            <a:r>
              <a:rPr lang="pt-BR" sz="6600" b="1" dirty="0"/>
              <a:t> e Escalabilidade</a:t>
            </a:r>
            <a:br>
              <a:rPr lang="pt-BR" sz="6600" b="1" dirty="0"/>
            </a:br>
            <a:r>
              <a:rPr lang="pt-BR" sz="4400" b="1" dirty="0"/>
              <a:t>Criando aplicações para processar milhares</a:t>
            </a:r>
            <a:br>
              <a:rPr lang="pt-BR" sz="4400" b="1" dirty="0"/>
            </a:br>
            <a:r>
              <a:rPr lang="pt-BR" sz="4400" b="1" dirty="0"/>
              <a:t>(ou milhões) de acessos simultâneos!</a:t>
            </a:r>
            <a:br>
              <a:rPr lang="pt-BR" sz="4400" b="1" dirty="0"/>
            </a:br>
            <a:endParaRPr lang="pt-BR" sz="44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8" r="31153" b="27022"/>
          <a:stretch/>
        </p:blipFill>
        <p:spPr>
          <a:xfrm>
            <a:off x="7437437" y="3421062"/>
            <a:ext cx="1905000" cy="1789839"/>
          </a:xfrm>
          <a:prstGeom prst="rect">
            <a:avLst/>
          </a:prstGeo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7D62D74-A213-3C86-AC76-0356B368CAD3}"/>
              </a:ext>
            </a:extLst>
          </p:cNvPr>
          <p:cNvSpPr txBox="1">
            <a:spLocks/>
          </p:cNvSpPr>
          <p:nvPr/>
        </p:nvSpPr>
        <p:spPr bwMode="white">
          <a:xfrm>
            <a:off x="655637" y="3649662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Renato </a:t>
            </a:r>
            <a:r>
              <a:rPr lang="en-US" sz="2800" b="1" dirty="0" err="1"/>
              <a:t>Groffe</a:t>
            </a:r>
            <a:endParaRPr lang="en-US" sz="2800" b="1" dirty="0"/>
          </a:p>
          <a:p>
            <a:r>
              <a:rPr lang="en-US" sz="2400" dirty="0"/>
              <a:t>Microsoft MVP, MTAC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renatogroffe</a:t>
            </a:r>
            <a:br>
              <a:rPr lang="en-US" sz="2400" dirty="0"/>
            </a:br>
            <a:r>
              <a:rPr lang="en-US" sz="2400" dirty="0"/>
              <a:t>renatogroffe.medium.com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E96DCE9B-7AB1-8401-10EE-89ECA5EF9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837" y="323312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Ferramentas + Serviços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6080"/>
            <a:ext cx="6857997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Community </a:t>
            </a:r>
            <a:r>
              <a:rPr lang="pt-BR" sz="2800" b="1" dirty="0" err="1">
                <a:solidFill>
                  <a:srgbClr val="494949"/>
                </a:solidFill>
              </a:rPr>
              <a:t>Edition</a:t>
            </a:r>
            <a:r>
              <a:rPr lang="pt-BR" sz="2800" b="1" dirty="0">
                <a:solidFill>
                  <a:srgbClr val="494949"/>
                </a:solidFill>
              </a:rPr>
              <a:t> / Docker CE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Windows, Linux, </a:t>
            </a:r>
            <a:r>
              <a:rPr lang="pt-BR" sz="2800" b="1" dirty="0" err="1">
                <a:solidFill>
                  <a:srgbClr val="494949"/>
                </a:solidFill>
              </a:rPr>
              <a:t>macOS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WSL 2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Windows </a:t>
            </a:r>
            <a:r>
              <a:rPr lang="pt-BR" sz="2800" b="1" dirty="0" err="1">
                <a:solidFill>
                  <a:srgbClr val="494949"/>
                </a:solidFill>
              </a:rPr>
              <a:t>Subsystem</a:t>
            </a:r>
            <a:r>
              <a:rPr lang="pt-BR" sz="2800" b="1" dirty="0">
                <a:solidFill>
                  <a:srgbClr val="494949"/>
                </a:solidFill>
              </a:rPr>
              <a:t> for Linux</a:t>
            </a:r>
            <a:r>
              <a:rPr lang="pt-BR" sz="28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Docker Hub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>
                <a:solidFill>
                  <a:srgbClr val="494949"/>
                </a:solidFill>
              </a:rPr>
              <a:t>Microsoft </a:t>
            </a:r>
            <a:r>
              <a:rPr lang="pt-BR" sz="2800" b="1" dirty="0" err="1">
                <a:solidFill>
                  <a:srgbClr val="494949"/>
                </a:solidFill>
              </a:rPr>
              <a:t>Artifact</a:t>
            </a:r>
            <a:r>
              <a:rPr lang="pt-BR" sz="2800" b="1" dirty="0">
                <a:solidFill>
                  <a:srgbClr val="494949"/>
                </a:solidFill>
              </a:rPr>
              <a:t>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Play </a:t>
            </a:r>
            <a:r>
              <a:rPr lang="pt-BR" sz="2800" b="1" dirty="0" err="1">
                <a:solidFill>
                  <a:srgbClr val="494949"/>
                </a:solidFill>
              </a:rPr>
              <a:t>with</a:t>
            </a:r>
            <a:r>
              <a:rPr lang="pt-BR" sz="2800" b="1" dirty="0">
                <a:solidFill>
                  <a:srgbClr val="494949"/>
                </a:solidFill>
              </a:rPr>
              <a:t> Docker</a:t>
            </a:r>
          </a:p>
          <a:p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Podman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92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8839199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Escalando a infra necessária (</a:t>
            </a:r>
            <a:r>
              <a:rPr lang="pt-BR" sz="3600" b="1" dirty="0">
                <a:solidFill>
                  <a:srgbClr val="494949"/>
                </a:solidFill>
              </a:rPr>
              <a:t>Nodes</a:t>
            </a:r>
            <a:r>
              <a:rPr lang="pt-BR" sz="36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Escalando aplicações (</a:t>
            </a:r>
            <a:r>
              <a:rPr lang="pt-BR" sz="3600" b="1" dirty="0" err="1">
                <a:solidFill>
                  <a:srgbClr val="494949"/>
                </a:solidFill>
              </a:rPr>
              <a:t>Pods</a:t>
            </a:r>
            <a:r>
              <a:rPr lang="pt-BR" sz="36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Escalabilidade: algumas limitações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815533"/>
            <a:ext cx="8762998" cy="378565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Serviços de mensageria, eventos</a:t>
            </a:r>
            <a:r>
              <a:rPr lang="pt-BR" sz="3000" dirty="0">
                <a:solidFill>
                  <a:srgbClr val="494949"/>
                </a:solidFill>
              </a:rPr>
              <a:t> e até </a:t>
            </a:r>
            <a:r>
              <a:rPr lang="pt-BR" sz="3000" b="1" dirty="0">
                <a:solidFill>
                  <a:srgbClr val="494949"/>
                </a:solidFill>
              </a:rPr>
              <a:t>métricas de soluções de monitoramento</a:t>
            </a:r>
            <a:r>
              <a:rPr lang="pt-BR" sz="3000" dirty="0">
                <a:solidFill>
                  <a:srgbClr val="494949"/>
                </a:solidFill>
              </a:rPr>
              <a:t> podem fornecer insights importantes para se escalar uma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rgbClr val="494949"/>
                </a:solidFill>
              </a:rPr>
              <a:t>Inexistência de meios nativos</a:t>
            </a:r>
            <a:r>
              <a:rPr lang="pt-BR" sz="3000" dirty="0">
                <a:solidFill>
                  <a:srgbClr val="494949"/>
                </a:solidFill>
              </a:rPr>
              <a:t> para escalar uma aplicação com base em uma métrica de um </a:t>
            </a:r>
            <a:r>
              <a:rPr lang="pt-BR" sz="3000" b="1" dirty="0">
                <a:solidFill>
                  <a:srgbClr val="494949"/>
                </a:solidFill>
              </a:rPr>
              <a:t>serviço de apoio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0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9459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Também conhecido como </a:t>
            </a:r>
            <a:r>
              <a:rPr lang="pt-BR" sz="2600" b="1" dirty="0">
                <a:solidFill>
                  <a:srgbClr val="494949"/>
                </a:solidFill>
              </a:rPr>
              <a:t>K8s</a:t>
            </a:r>
            <a:r>
              <a:rPr lang="pt-BR" sz="2600" dirty="0">
                <a:solidFill>
                  <a:srgbClr val="494949"/>
                </a:solidFill>
              </a:rPr>
              <a:t> ou </a:t>
            </a:r>
            <a:r>
              <a:rPr lang="pt-BR" sz="2600" b="1" dirty="0" err="1">
                <a:solidFill>
                  <a:srgbClr val="494949"/>
                </a:solidFill>
              </a:rPr>
              <a:t>kube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Desenvolvido originalmente pela </a:t>
            </a:r>
            <a:r>
              <a:rPr lang="pt-BR" sz="26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Mantido pela </a:t>
            </a:r>
            <a:r>
              <a:rPr lang="pt-BR" sz="2600" b="1" dirty="0">
                <a:solidFill>
                  <a:srgbClr val="494949"/>
                </a:solidFill>
              </a:rPr>
              <a:t>Cloud </a:t>
            </a:r>
            <a:r>
              <a:rPr lang="pt-BR" sz="2600" b="1" dirty="0" err="1">
                <a:solidFill>
                  <a:srgbClr val="494949"/>
                </a:solidFill>
              </a:rPr>
              <a:t>Native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Computing</a:t>
            </a:r>
            <a:r>
              <a:rPr lang="pt-BR" sz="26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Escrito em </a:t>
            </a:r>
            <a:r>
              <a:rPr lang="pt-BR" sz="26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Open </a:t>
            </a:r>
            <a:r>
              <a:rPr lang="pt-BR" sz="2600" b="1" dirty="0" err="1">
                <a:solidFill>
                  <a:srgbClr val="494949"/>
                </a:solidFill>
              </a:rPr>
              <a:t>source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Emuladores </a:t>
            </a:r>
            <a:r>
              <a:rPr lang="pt-BR" sz="2600" b="1" dirty="0">
                <a:solidFill>
                  <a:srgbClr val="494949"/>
                </a:solidFill>
              </a:rPr>
              <a:t>(</a:t>
            </a:r>
            <a:r>
              <a:rPr lang="pt-BR" sz="2600" b="1" dirty="0" err="1">
                <a:solidFill>
                  <a:srgbClr val="494949"/>
                </a:solidFill>
              </a:rPr>
              <a:t>kind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Minikube</a:t>
            </a:r>
            <a:r>
              <a:rPr lang="pt-BR" sz="2600" b="1">
                <a:solidFill>
                  <a:srgbClr val="494949"/>
                </a:solidFill>
              </a:rPr>
              <a:t>...)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509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76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solução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….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37" y="3344862"/>
            <a:ext cx="2683159" cy="26831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12F520-3452-83F4-A9CD-6376A4C5D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037" y="1668462"/>
            <a:ext cx="2784395" cy="27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59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12420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 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976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Uso do mecanismo conhecido como </a:t>
            </a:r>
            <a:r>
              <a:rPr lang="pt-BR" sz="3200" b="1" dirty="0">
                <a:solidFill>
                  <a:srgbClr val="494949"/>
                </a:solidFill>
              </a:rPr>
              <a:t>HPA (Horizontal </a:t>
            </a:r>
            <a:r>
              <a:rPr lang="pt-BR" sz="3200" b="1" dirty="0" err="1">
                <a:solidFill>
                  <a:srgbClr val="494949"/>
                </a:solidFill>
              </a:rPr>
              <a:t>Pod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Autoscaler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Scalers</a:t>
            </a:r>
            <a:r>
              <a:rPr lang="pt-BR" sz="32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3200" b="1" dirty="0">
                <a:solidFill>
                  <a:srgbClr val="494949"/>
                </a:solidFill>
              </a:rPr>
              <a:t>métrica</a:t>
            </a:r>
            <a:r>
              <a:rPr lang="pt-BR" sz="32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53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3487188F-33D2-6D75-1CD5-290332A1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7" y="1233191"/>
            <a:ext cx="6957296" cy="53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9755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8133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Trigger(s)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Configurações de segurança</a:t>
            </a:r>
            <a:r>
              <a:rPr lang="pt-BR" sz="2800" dirty="0">
                <a:solidFill>
                  <a:srgbClr val="494949"/>
                </a:solidFill>
              </a:rPr>
              <a:t> podem estar </a:t>
            </a:r>
            <a:r>
              <a:rPr lang="pt-BR" sz="2800" dirty="0" err="1">
                <a:solidFill>
                  <a:srgbClr val="494949"/>
                </a:solidFill>
              </a:rPr>
              <a:t>separaradas</a:t>
            </a:r>
            <a:r>
              <a:rPr lang="pt-BR" sz="2800" dirty="0">
                <a:solidFill>
                  <a:srgbClr val="494949"/>
                </a:solidFill>
              </a:rPr>
              <a:t> em um objeto do tipo </a:t>
            </a:r>
            <a:r>
              <a:rPr lang="pt-BR" sz="2800" b="1" dirty="0" err="1">
                <a:solidFill>
                  <a:srgbClr val="494949"/>
                </a:solidFill>
              </a:rPr>
              <a:t>TriggerAuthentication</a:t>
            </a:r>
            <a:r>
              <a:rPr lang="pt-BR" sz="2800" b="1" dirty="0">
                <a:solidFill>
                  <a:srgbClr val="494949"/>
                </a:solidFill>
              </a:rPr>
              <a:t>,</a:t>
            </a:r>
            <a:r>
              <a:rPr lang="pt-BR" sz="2800" dirty="0">
                <a:solidFill>
                  <a:srgbClr val="494949"/>
                </a:solidFill>
              </a:rPr>
              <a:t> com o mesmo referenciado por um </a:t>
            </a: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82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26C90421-7D33-21FA-AAB4-721EA35DF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524" y="1668462"/>
            <a:ext cx="37814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8970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hoje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…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33A465-E78C-D469-02C7-D54B6EBAB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437" y="1287462"/>
            <a:ext cx="9189156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892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19020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Escalabilidade no </a:t>
            </a:r>
            <a:r>
              <a:rPr lang="pt-BR" sz="3600" dirty="0" err="1">
                <a:solidFill>
                  <a:srgbClr val="494949"/>
                </a:solidFill>
              </a:rPr>
              <a:t>Kubernetes</a:t>
            </a:r>
            <a:r>
              <a:rPr lang="pt-BR" sz="3600" dirty="0">
                <a:solidFill>
                  <a:srgbClr val="494949"/>
                </a:solidFill>
              </a:rPr>
              <a:t>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O projeto KEDA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Um exemplo prático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BE6040-8E67-624B-E728-FFC3814B8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4846637" y="4030662"/>
            <a:ext cx="2412114" cy="22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1668462"/>
            <a:ext cx="4876800" cy="2179058"/>
          </a:xfrm>
        </p:spPr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7AE57A-B4D7-829F-D9C0-85E0454E93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Download dos 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792662"/>
            <a:ext cx="11810999" cy="572464"/>
          </a:xfrm>
        </p:spPr>
        <p:txBody>
          <a:bodyPr/>
          <a:lstStyle/>
          <a:p>
            <a:pPr algn="ctr"/>
            <a:r>
              <a:rPr lang="pt-BR" sz="2800" dirty="0">
                <a:solidFill>
                  <a:srgbClr val="494949"/>
                </a:solidFill>
                <a:hlinkClick r:id="rId3"/>
              </a:rPr>
              <a:t>github.com/renatogroffe/Kubernetes_DevPiraWkndCapivari-2024-09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8A9FDDAE-B5DE-EBCE-76D3-6EF403F3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05" y="1782728"/>
            <a:ext cx="2430463" cy="24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3562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91877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Download dos 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792662"/>
            <a:ext cx="11810999" cy="572464"/>
          </a:xfrm>
        </p:spPr>
        <p:txBody>
          <a:bodyPr/>
          <a:lstStyle/>
          <a:p>
            <a:pPr algn="ctr"/>
            <a:r>
              <a:rPr lang="pt-BR" sz="2800" dirty="0">
                <a:solidFill>
                  <a:srgbClr val="494949"/>
                </a:solidFill>
                <a:hlinkClick r:id="rId3"/>
              </a:rPr>
              <a:t>github.com/renatogroffe/Kubernetes_DevPiraWkndCapivari-2024-09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8A9FDDAE-B5DE-EBCE-76D3-6EF403F3F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05" y="1782728"/>
            <a:ext cx="2430463" cy="24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481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Aplicações modernas: alguns requisitos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Comunicação assíncrona, Mensageria, Eventos</a:t>
            </a:r>
            <a:r>
              <a:rPr lang="pt-BR" sz="2800" dirty="0">
                <a:solidFill>
                  <a:srgbClr val="494949"/>
                </a:solidFill>
              </a:rPr>
              <a:t>...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Microservices</a:t>
            </a: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12010-5BB6-3BB7-1AA2-6C205409B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37" y="2811462"/>
            <a:ext cx="2378764" cy="18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60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Alguns cenários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9862"/>
            <a:ext cx="8839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E-</a:t>
            </a:r>
            <a:r>
              <a:rPr lang="pt-BR" sz="3600" dirty="0" err="1">
                <a:solidFill>
                  <a:srgbClr val="494949"/>
                </a:solidFill>
              </a:rPr>
              <a:t>commerces</a:t>
            </a:r>
            <a:r>
              <a:rPr lang="pt-BR" sz="3600" dirty="0">
                <a:solidFill>
                  <a:srgbClr val="494949"/>
                </a:solidFill>
              </a:rPr>
              <a:t> (Black Friday, Natal, promoções...)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Meios de pagamento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Portais de entretenimento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12010-5BB6-3BB7-1AA2-6C205409B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37" y="2811462"/>
            <a:ext cx="2378764" cy="18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137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Rootless</a:t>
            </a:r>
            <a:r>
              <a:rPr lang="pt-BR" sz="3200" dirty="0">
                <a:solidFill>
                  <a:srgbClr val="494949"/>
                </a:solidFill>
              </a:rPr>
              <a:t> (non-root </a:t>
            </a:r>
            <a:r>
              <a:rPr lang="pt-BR" sz="3200" dirty="0" err="1">
                <a:solidFill>
                  <a:srgbClr val="494949"/>
                </a:solidFill>
              </a:rPr>
              <a:t>user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1290</TotalTime>
  <Words>1762</Words>
  <Application>Microsoft Office PowerPoint</Application>
  <PresentationFormat>Personalizar</PresentationFormat>
  <Paragraphs>323</Paragraphs>
  <Slides>33</Slides>
  <Notes>33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</vt:i4>
      </vt:variant>
    </vt:vector>
  </HeadingPairs>
  <TitlesOfParts>
    <vt:vector size="43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Kubernetes e Escalabilidade Criando aplicações para processar milhares (ou milhões) de acessos simultâneos! </vt:lpstr>
      <vt:lpstr>Renato Groffe</vt:lpstr>
      <vt:lpstr>Agenda</vt:lpstr>
      <vt:lpstr>Download dos materiais desta apresentação</vt:lpstr>
      <vt:lpstr>Aplicações modernas: alguns requisitos importantes</vt:lpstr>
      <vt:lpstr>Alguns cenários</vt:lpstr>
      <vt:lpstr>Escalabilidade</vt:lpstr>
      <vt:lpstr>Por que utilizar containers?</vt:lpstr>
      <vt:lpstr>Conceitos importantes sobre containers</vt:lpstr>
      <vt:lpstr>Containers + Ferramentas + Serviços</vt:lpstr>
      <vt:lpstr>Containers + DevOps</vt:lpstr>
      <vt:lpstr>Como o Kubernetes pode ser útil?</vt:lpstr>
      <vt:lpstr>Kubernetes e Escalabilidade: algumas limitações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O projeto KEDA: uma solução….</vt:lpstr>
      <vt:lpstr>O projeto KEDA: uma visão geral</vt:lpstr>
      <vt:lpstr>O projeto KEDA: uma visão geral</vt:lpstr>
      <vt:lpstr>O projeto KEDA: uma visão geral</vt:lpstr>
      <vt:lpstr>O projeto KEDA: uma visão geral</vt:lpstr>
      <vt:lpstr>O projeto KEDA: uma visão geral</vt:lpstr>
      <vt:lpstr>O projeto KEDA hoje…</vt:lpstr>
      <vt:lpstr>Azure Kubernetes Service (AKS)</vt:lpstr>
      <vt:lpstr>EXEMPLO PRÁTICO</vt:lpstr>
      <vt:lpstr>Download dos materiais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484</cp:revision>
  <dcterms:created xsi:type="dcterms:W3CDTF">2016-08-05T22:03:34Z</dcterms:created>
  <dcterms:modified xsi:type="dcterms:W3CDTF">2024-09-14T06:59:07Z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